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7" r:id="rId25"/>
    <p:sldId id="280" r:id="rId26"/>
    <p:sldId id="281" r:id="rId27"/>
    <p:sldId id="282" r:id="rId28"/>
    <p:sldId id="283" r:id="rId29"/>
    <p:sldId id="284" r:id="rId30"/>
    <p:sldId id="296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A14E2-F335-45C2-9971-46C2B9CA7A0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22C3AF-82DA-47DC-83F7-3976506A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54C49F-3153-4145-8676-D3F3B98A4DF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135EC7-975C-42E0-897C-B0C3F0C1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2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5BAD-6380-4CD5-A304-DFCE532F4E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C521B-5AB5-47C3-97AB-4A326ED1264C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64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How do our customers feel we are doing?  What are your Key Performance Indicators?  Define KPI circle back on critics Great presentation at MailCom by Mark Loveridge from CBRE </a:t>
            </a:r>
          </a:p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61BC6A-E4A6-43F6-BAD0-E209EBC250E9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NACUMS website has a great benchmarking tool for measuring mail volume.  Can also assist in processing information (how many pieces processed/hour).  Harvard outsourced a moving company because we knew that they were charging more than double our courier rate.  We went to this department armed with information to sell our service at a lower cost. 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FA3574-5E00-4B9B-AB6D-CE93D76CB23A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578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HUMS not on procurement website as preferred vendor…we didn</a:t>
            </a:r>
            <a:r>
              <a:rPr lang="ja-JP" altLang="en-US"/>
              <a:t>’</a:t>
            </a:r>
            <a:r>
              <a:rPr lang="en-US" altLang="ja-JP"/>
              <a:t>t have this connection.</a:t>
            </a: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1F9953-5389-492C-9E65-1F4CE22C521B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4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Offer options:  customers cant afford on call courier, or multiple day delivery schedule where and when you can offer options. 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9EFF9F-3943-4091-A7C1-5DAFE38B483B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7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Keeping in house, confidentiality   more with less:  training staff to do different jobs, increase expectations but also qualifications making them more valuable.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26C187-E132-4737-BBF0-49B378D8A355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30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PB IMpB, make sure you</a:t>
            </a:r>
            <a:r>
              <a:rPr lang="ja-JP" altLang="en-US"/>
              <a:t>’</a:t>
            </a:r>
            <a:r>
              <a:rPr lang="en-US" altLang="ja-JP"/>
              <a:t>re getting what you pay for  </a:t>
            </a:r>
          </a:p>
          <a:p>
            <a:r>
              <a:rPr lang="en-US" altLang="en-US"/>
              <a:t>HR department help to rewrite job descriptions/benchmarking salaries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E25919-AB5A-4F52-BDC8-472056260F16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6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PB IMpB, make sure you</a:t>
            </a:r>
            <a:r>
              <a:rPr lang="ja-JP" altLang="en-US"/>
              <a:t>’</a:t>
            </a:r>
            <a:r>
              <a:rPr lang="en-US" altLang="ja-JP"/>
              <a:t>re getting what you pay for  </a:t>
            </a:r>
          </a:p>
          <a:p>
            <a:r>
              <a:rPr lang="en-US" altLang="en-US"/>
              <a:t>HR department help to rewrite job descriptions/benchmarking salaries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34BCCE-CE52-4E75-B124-970DC9F90933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0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Go to slide of business cards next…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F60EB3-B695-41B5-9F6A-80AC76A80704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33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Health Information…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1D75C7-F3A3-43BF-B17F-E7C505F349F0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33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Introduction through this presentation we</a:t>
            </a:r>
            <a:r>
              <a:rPr lang="ja-JP" altLang="en-US"/>
              <a:t>’</a:t>
            </a:r>
            <a:r>
              <a:rPr lang="en-US" altLang="ja-JP"/>
              <a:t>re hoping to give you some hints and tales from our experience on how to grow your operations and show value to your campus or University</a:t>
            </a:r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A4648AE-251F-4976-8AD2-112EC4AD0BB9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5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51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Introduction through this presentation we</a:t>
            </a:r>
            <a:r>
              <a:rPr lang="ja-JP" altLang="en-US"/>
              <a:t>’</a:t>
            </a:r>
            <a:r>
              <a:rPr lang="en-US" altLang="ja-JP"/>
              <a:t>re hoping to give you some hints and tales from our experience on how to grow your operations and show value to your campus or University</a:t>
            </a: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02719B5-C806-433B-B6A3-1F8F3BF216F3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 just the bosses!  Make sure you get your staff trained so that they can answer questions without a manager getting involved.  Perry Mason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E37285F-E6B5-481A-A69E-636EB93EC577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8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Discounts for members, some are free to join.  Free webinars and educational sessions.  Help with certifications.  Contact either Pat or Betsy for help in joining local chapters 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CF4279-1D41-4811-A374-FEF2287FE020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9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Every organization is different, but certifications are easy to get (MDP through USPS, open book cost is $75 low hanging fruit) 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F5060-AD20-4729-BAC1-023AE1C5F686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28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Harvard story of when I first started…heard this from my staff and I asked </a:t>
            </a:r>
            <a:r>
              <a:rPr lang="ja-JP" altLang="en-US"/>
              <a:t>“</a:t>
            </a:r>
            <a:r>
              <a:rPr lang="en-US" altLang="ja-JP"/>
              <a:t>why?</a:t>
            </a:r>
            <a:r>
              <a:rPr lang="ja-JP" altLang="en-US"/>
              <a:t>”</a:t>
            </a:r>
            <a:r>
              <a:rPr lang="en-US" altLang="ja-JP"/>
              <a:t>  That</a:t>
            </a:r>
            <a:r>
              <a:rPr lang="ja-JP" altLang="en-US"/>
              <a:t>’</a:t>
            </a:r>
            <a:r>
              <a:rPr lang="en-US" altLang="ja-JP"/>
              <a:t>s how we</a:t>
            </a:r>
            <a:r>
              <a:rPr lang="ja-JP" altLang="en-US"/>
              <a:t>’</a:t>
            </a:r>
            <a:r>
              <a:rPr lang="en-US" altLang="ja-JP"/>
              <a:t>ve always done it</a:t>
            </a: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14B0104-264C-4B68-B0BF-3D561C1FDF95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0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Harvard story of when I first started…heard this from my staff and I asked </a:t>
            </a:r>
            <a:r>
              <a:rPr lang="ja-JP" altLang="en-US"/>
              <a:t>“</a:t>
            </a:r>
            <a:r>
              <a:rPr lang="en-US" altLang="ja-JP"/>
              <a:t>why?</a:t>
            </a:r>
            <a:r>
              <a:rPr lang="ja-JP" altLang="en-US"/>
              <a:t>”</a:t>
            </a:r>
            <a:r>
              <a:rPr lang="en-US" altLang="ja-JP"/>
              <a:t>  That</a:t>
            </a:r>
            <a:r>
              <a:rPr lang="ja-JP" altLang="en-US"/>
              <a:t>’</a:t>
            </a:r>
            <a:r>
              <a:rPr lang="en-US" altLang="ja-JP"/>
              <a:t>s how we</a:t>
            </a:r>
            <a:r>
              <a:rPr lang="ja-JP" altLang="en-US"/>
              <a:t>’</a:t>
            </a:r>
            <a:r>
              <a:rPr lang="en-US" altLang="ja-JP"/>
              <a:t>ve always done it</a:t>
            </a: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0CB6C7-338C-4896-B467-662C815D299D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28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 gave my drivers business cards so that when they were on the front line and got questions about service they could refer them to the office/mgrs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0992" indent="-2956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5881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24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4922" indent="-2368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8680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02439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86197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69956" indent="-236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5B0535B-1516-41F0-895B-B4AEC31B288B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69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6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393095-07D2-4DDB-A22A-CBC6847B96C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67C1-A43F-4BB7-A1FD-2818966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8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" y="85972"/>
            <a:ext cx="11674852" cy="14022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" y="6356350"/>
            <a:ext cx="11861321" cy="365125"/>
          </a:xfrm>
        </p:spPr>
        <p:txBody>
          <a:bodyPr/>
          <a:lstStyle/>
          <a:p>
            <a:r>
              <a:rPr lang="en-US" dirty="0"/>
              <a:t>ACUMS Spring Conference                                       April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7950"/>
            <a:ext cx="11726863" cy="4337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867" dirty="0"/>
          </a:p>
          <a:p>
            <a:pPr marL="0" indent="0">
              <a:buNone/>
            </a:pPr>
            <a:r>
              <a:rPr lang="en-US" sz="5867" dirty="0"/>
              <a:t>Building Your College and University Mail Center’s Brand </a:t>
            </a:r>
          </a:p>
          <a:p>
            <a:pPr marL="0" indent="0">
              <a:buNone/>
            </a:pPr>
            <a:r>
              <a:rPr lang="en-US" sz="2667" dirty="0"/>
              <a:t>Presented by Pat Ring and Betsy Shortell</a:t>
            </a:r>
            <a:endParaRPr lang="en-US" sz="5867" dirty="0"/>
          </a:p>
        </p:txBody>
      </p:sp>
    </p:spTree>
    <p:extLst>
      <p:ext uri="{BB962C8B-B14F-4D97-AF65-F5344CB8AC3E}">
        <p14:creationId xmlns:p14="http://schemas.microsoft.com/office/powerpoint/2010/main" val="321155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37941" y="277620"/>
            <a:ext cx="9404723" cy="1400530"/>
          </a:xfrm>
        </p:spPr>
        <p:txBody>
          <a:bodyPr>
            <a:normAutofit fontScale="90000"/>
          </a:bodyPr>
          <a:lstStyle/>
          <a:p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  <a:t>Evaluate Resources and Workload</a:t>
            </a:r>
            <a:b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32882" y="1365871"/>
            <a:ext cx="11726237" cy="3749269"/>
          </a:xfrm>
        </p:spPr>
        <p:txBody>
          <a:bodyPr>
            <a:normAutofit fontScale="32500" lnSpcReduction="20000"/>
          </a:bodyPr>
          <a:lstStyle/>
          <a:p>
            <a:endParaRPr lang="en-US" altLang="en-US" dirty="0"/>
          </a:p>
          <a:p>
            <a:pPr lvl="3"/>
            <a:endParaRPr lang="en-US" altLang="en-US" sz="7933" dirty="0"/>
          </a:p>
          <a:p>
            <a:pPr lvl="3"/>
            <a:r>
              <a:rPr lang="en-US" altLang="en-US" sz="7933" dirty="0"/>
              <a:t>Employee Schedules</a:t>
            </a:r>
          </a:p>
          <a:p>
            <a:pPr lvl="3"/>
            <a:r>
              <a:rPr lang="en-US" altLang="en-US" sz="7933" dirty="0"/>
              <a:t>Pick-ups From Post Office</a:t>
            </a:r>
          </a:p>
          <a:p>
            <a:pPr lvl="3"/>
            <a:r>
              <a:rPr lang="en-US" altLang="en-US" sz="7933" dirty="0"/>
              <a:t>Volume Measurements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altLang="en-US" sz="8133" dirty="0"/>
              <a:t>Mail Make-up Has Changed</a:t>
            </a:r>
          </a:p>
          <a:p>
            <a:pPr lvl="3"/>
            <a:r>
              <a:rPr lang="en-US" altLang="en-US" sz="7933" dirty="0"/>
              <a:t>Sort Schemes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altLang="en-US" sz="8133" dirty="0"/>
              <a:t>Still Valid?</a:t>
            </a:r>
          </a:p>
          <a:p>
            <a:pPr lvl="3"/>
            <a:r>
              <a:rPr lang="en-US" altLang="en-US" sz="7933" dirty="0"/>
              <a:t>Employee Skills </a:t>
            </a:r>
          </a:p>
        </p:txBody>
      </p:sp>
    </p:spTree>
    <p:extLst>
      <p:ext uri="{BB962C8B-B14F-4D97-AF65-F5344CB8AC3E}">
        <p14:creationId xmlns:p14="http://schemas.microsoft.com/office/powerpoint/2010/main" val="419330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32882" y="136068"/>
            <a:ext cx="11726237" cy="978808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300" dirty="0">
                <a:latin typeface="Arial" panose="020B0604020202020204" pitchFamily="34" charset="0"/>
                <a:cs typeface="Arial" panose="020B0604020202020204" pitchFamily="34" charset="0"/>
              </a:rPr>
              <a:t>Analyze Mail Flows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16" y="1744098"/>
            <a:ext cx="11726237" cy="4336743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dirty="0">
                <a:ea typeface="ＭＳ Ｐゴシック" charset="0"/>
              </a:rPr>
              <a:t>Things have changed at the Postal Service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ea typeface="ＭＳ Ｐゴシック" charset="0"/>
              </a:rPr>
              <a:t>Service standards have changed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ea typeface="ＭＳ Ｐゴシック" charset="0"/>
              </a:rPr>
              <a:t>Processing locations have changed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ea typeface="ＭＳ Ｐゴシック" charset="0"/>
              </a:rPr>
              <a:t>When you receive your mail may have changed</a:t>
            </a:r>
          </a:p>
          <a:p>
            <a:pPr marL="857239" lvl="2" indent="0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Has this impacted the service </a:t>
            </a:r>
            <a:r>
              <a:rPr lang="en-US" sz="2400" u="sng" dirty="0">
                <a:ea typeface="ＭＳ Ｐゴシック" charset="0"/>
              </a:rPr>
              <a:t>You</a:t>
            </a:r>
            <a:r>
              <a:rPr lang="en-US" sz="2400" dirty="0">
                <a:ea typeface="ＭＳ Ｐゴシック" charset="0"/>
              </a:rPr>
              <a:t> provide?</a:t>
            </a:r>
          </a:p>
        </p:txBody>
      </p:sp>
    </p:spTree>
    <p:extLst>
      <p:ext uri="{BB962C8B-B14F-4D97-AF65-F5344CB8AC3E}">
        <p14:creationId xmlns:p14="http://schemas.microsoft.com/office/powerpoint/2010/main" val="113217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Weaknesses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Lack of training</a:t>
            </a:r>
          </a:p>
          <a:p>
            <a:pPr lvl="1">
              <a:defRPr/>
            </a:pPr>
            <a:r>
              <a:rPr lang="en-US" altLang="en-US" dirty="0"/>
              <a:t>Lack of cross-training</a:t>
            </a:r>
          </a:p>
          <a:p>
            <a:pPr lvl="1">
              <a:defRPr/>
            </a:pPr>
            <a:r>
              <a:rPr lang="en-US" altLang="en-US" dirty="0"/>
              <a:t>People in wrong place at wrong time</a:t>
            </a:r>
          </a:p>
          <a:p>
            <a:pPr lvl="1">
              <a:defRPr/>
            </a:pPr>
            <a:r>
              <a:rPr lang="en-US" altLang="en-US" dirty="0"/>
              <a:t>Double handling/redundancies</a:t>
            </a:r>
          </a:p>
          <a:p>
            <a:pPr lvl="1">
              <a:defRPr/>
            </a:pPr>
            <a:r>
              <a:rPr lang="en-US" altLang="en-US" dirty="0"/>
              <a:t>Customer  satisfaction</a:t>
            </a:r>
          </a:p>
          <a:p>
            <a:pPr>
              <a:defRPr/>
            </a:pPr>
            <a:endParaRPr lang="en-US" altLang="en-US" dirty="0"/>
          </a:p>
          <a:p>
            <a:pPr marL="0" indent="0" algn="ctr">
              <a:buNone/>
              <a:defRPr/>
            </a:pPr>
            <a:r>
              <a:rPr lang="en-US" altLang="en-US" sz="3733" b="1" dirty="0"/>
              <a:t>Weakness=Opportunity </a:t>
            </a:r>
          </a:p>
        </p:txBody>
      </p:sp>
    </p:spTree>
    <p:extLst>
      <p:ext uri="{BB962C8B-B14F-4D97-AF65-F5344CB8AC3E}">
        <p14:creationId xmlns:p14="http://schemas.microsoft.com/office/powerpoint/2010/main" val="322574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1653702" y="1341911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6000" dirty="0"/>
              <a:t>   </a:t>
            </a:r>
          </a:p>
          <a:p>
            <a:pPr marL="0" indent="0" algn="ctr">
              <a:buNone/>
            </a:pPr>
            <a:r>
              <a:rPr lang="en-US" altLang="en-US" sz="6000" dirty="0"/>
              <a:t>    </a:t>
            </a:r>
            <a:r>
              <a:rPr lang="ja-JP" altLang="en-US" sz="6000" dirty="0"/>
              <a:t>“</a:t>
            </a:r>
            <a:r>
              <a:rPr lang="en-US" altLang="ja-JP" sz="6000" dirty="0"/>
              <a:t>We’ve Always Done It That Way</a:t>
            </a:r>
            <a:r>
              <a:rPr lang="ja-JP" altLang="en-US" sz="6000" dirty="0"/>
              <a:t>”</a:t>
            </a:r>
            <a:endParaRPr lang="en-US" altLang="en-US" sz="6000" dirty="0"/>
          </a:p>
          <a:p>
            <a:pPr marL="0" indent="0" algn="ctr">
              <a:buNone/>
            </a:pP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3979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186775" y="11931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6000" dirty="0"/>
              <a:t>       </a:t>
            </a:r>
            <a:r>
              <a:rPr lang="ja-JP" altLang="en-US" sz="5400" dirty="0"/>
              <a:t>“</a:t>
            </a:r>
            <a:r>
              <a:rPr lang="en-US" altLang="ja-JP" sz="5400" dirty="0"/>
              <a:t>We just do Mail…</a:t>
            </a:r>
            <a:r>
              <a:rPr lang="ja-JP" altLang="en-US" sz="5400" dirty="0"/>
              <a:t>”</a:t>
            </a:r>
            <a:endParaRPr lang="en-US" alt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80" y="2872853"/>
            <a:ext cx="565088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Empower Staff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00139" y="1946477"/>
            <a:ext cx="11726237" cy="4336743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pPr lvl="2"/>
            <a:r>
              <a:rPr lang="en-US" altLang="en-US" sz="2800" dirty="0"/>
              <a:t>Make sure they are in! </a:t>
            </a:r>
          </a:p>
          <a:p>
            <a:pPr lvl="2"/>
            <a:r>
              <a:rPr lang="en-US" altLang="en-US" sz="2800" dirty="0"/>
              <a:t>Do They Understand Mail</a:t>
            </a:r>
            <a:r>
              <a:rPr lang="ja-JP" altLang="en-US" sz="2800" dirty="0"/>
              <a:t>’</a:t>
            </a:r>
            <a:r>
              <a:rPr lang="en-US" altLang="ja-JP" sz="2800" dirty="0"/>
              <a:t>s Whys &amp; Wherefores?</a:t>
            </a:r>
          </a:p>
          <a:p>
            <a:pPr lvl="2"/>
            <a:r>
              <a:rPr lang="en-US" altLang="ja-JP" sz="2800" dirty="0"/>
              <a:t>Do They Understand your operations Whys &amp; Wherefores?</a:t>
            </a:r>
          </a:p>
          <a:p>
            <a:pPr lvl="2"/>
            <a:r>
              <a:rPr lang="en-US" altLang="ja-JP" sz="2800" dirty="0"/>
              <a:t>Ask them for input and suggestions. </a:t>
            </a:r>
          </a:p>
          <a:p>
            <a:pPr lvl="2"/>
            <a:r>
              <a:rPr lang="en-US" altLang="ja-JP" sz="2800" dirty="0"/>
              <a:t>“Let Me Tell You What I Did!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50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5378" y="172737"/>
            <a:ext cx="11726237" cy="978808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Chase Complaints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5378" y="2247089"/>
            <a:ext cx="11726237" cy="246788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11200" dirty="0"/>
              <a:t>Listen To What They Are Saying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sz="11200" dirty="0"/>
              <a:t>Customers and Employees</a:t>
            </a:r>
          </a:p>
          <a:p>
            <a:pPr lvl="1">
              <a:defRPr/>
            </a:pPr>
            <a:r>
              <a:rPr lang="en-US" altLang="en-US" sz="11200" dirty="0"/>
              <a:t>Fanatical Follow-up</a:t>
            </a:r>
          </a:p>
          <a:p>
            <a:pPr lvl="1">
              <a:defRPr/>
            </a:pPr>
            <a:r>
              <a:rPr lang="en-US" altLang="en-US" sz="11200" dirty="0"/>
              <a:t>Attack your critics!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sz="11200" dirty="0"/>
              <a:t>Give Them Options &amp; Solutions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sz="11200" dirty="0"/>
              <a:t>Turn Them Into Believers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 algn="ctr">
              <a:buNone/>
              <a:defRPr/>
            </a:pPr>
            <a:r>
              <a:rPr lang="en-US" altLang="en-US" sz="10666" b="1" dirty="0"/>
              <a:t>Complaints=Opportunities </a:t>
            </a:r>
          </a:p>
        </p:txBody>
      </p:sp>
    </p:spTree>
    <p:extLst>
      <p:ext uri="{BB962C8B-B14F-4D97-AF65-F5344CB8AC3E}">
        <p14:creationId xmlns:p14="http://schemas.microsoft.com/office/powerpoint/2010/main" val="98087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Employee Appearance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Is your staff…</a:t>
            </a:r>
            <a:endParaRPr lang="en-US" altLang="ja-JP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Neat and presentable?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In uniform?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Polite, positive and helpful?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Professionals offering professional service?</a:t>
            </a:r>
          </a:p>
          <a:p>
            <a:r>
              <a:rPr lang="ja-JP" altLang="en-US" sz="2400" dirty="0"/>
              <a:t>“</a:t>
            </a:r>
            <a:r>
              <a:rPr lang="en-US" altLang="ja-JP" sz="2400" dirty="0"/>
              <a:t>Ladies and Gentlemen Serving Ladies and Gentlemen</a:t>
            </a:r>
            <a:r>
              <a:rPr lang="ja-JP" altLang="en-US" sz="2400" dirty="0"/>
              <a:t>”</a:t>
            </a:r>
            <a:r>
              <a:rPr lang="en-US" altLang="ja-JP" sz="2400" dirty="0"/>
              <a:t>**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 dirty="0"/>
          </a:p>
          <a:p>
            <a:pPr>
              <a:buFont typeface="Arial" panose="020B0604020202020204" pitchFamily="34" charset="0"/>
              <a:buNone/>
            </a:pPr>
            <a:endParaRPr lang="en-US" altLang="en-US" sz="1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1200" dirty="0"/>
              <a:t>** Ritz Carlton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78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Track KPI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What are your KPI</a:t>
            </a:r>
            <a:r>
              <a:rPr lang="ja-JP" altLang="en-US" b="1" dirty="0"/>
              <a:t>’</a:t>
            </a:r>
            <a:r>
              <a:rPr lang="en-US" altLang="ja-JP" b="1" dirty="0"/>
              <a:t>s </a:t>
            </a:r>
          </a:p>
          <a:p>
            <a:pPr marL="0" indent="0">
              <a:buNone/>
            </a:pPr>
            <a:r>
              <a:rPr lang="en-US" altLang="en-US" b="1" dirty="0"/>
              <a:t>(Key Performance Indicators)?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Know the difference between SLA</a:t>
            </a:r>
            <a:r>
              <a:rPr lang="ja-JP" altLang="en-US" dirty="0"/>
              <a:t>’</a:t>
            </a:r>
            <a:r>
              <a:rPr lang="en-US" altLang="ja-JP" dirty="0"/>
              <a:t>s and KPI</a:t>
            </a:r>
            <a:r>
              <a:rPr lang="ja-JP" altLang="en-US" dirty="0"/>
              <a:t>’</a:t>
            </a:r>
            <a:r>
              <a:rPr lang="en-US" altLang="ja-JP" dirty="0"/>
              <a:t>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SLA:  Measures the service delivery (i.e. how many deliveries per day, time of delivery)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KPI: Measures the overall achievement of goals over time (i.e. overall delivery accuracy of 99%, generating cost reductions of greater than $100,000 annually )</a:t>
            </a:r>
          </a:p>
          <a:p>
            <a:pPr lvl="1"/>
            <a:r>
              <a:rPr lang="en-US" altLang="en-US" dirty="0"/>
              <a:t>Report these up!</a:t>
            </a:r>
          </a:p>
          <a:p>
            <a:pPr lvl="1"/>
            <a:r>
              <a:rPr lang="en-US" altLang="en-US" dirty="0"/>
              <a:t>Customer Service  scores usually #1 indicator of performance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Surveys!</a:t>
            </a: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63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Outsource the Outsourcers !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46111" y="1966858"/>
            <a:ext cx="11726237" cy="433674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Benchmarking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Measuring your operation against peers and the industry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dirty="0">
                <a:ea typeface="ＭＳ Ｐゴシック" charset="0"/>
              </a:rPr>
              <a:t>Mail volume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dirty="0">
                <a:ea typeface="ＭＳ Ｐゴシック" charset="0"/>
              </a:rPr>
              <a:t>Productivity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dirty="0">
                <a:ea typeface="ＭＳ Ｐゴシック" charset="0"/>
              </a:rPr>
              <a:t>Rates/fees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dirty="0">
                <a:ea typeface="ＭＳ Ｐゴシック" charset="0"/>
              </a:rPr>
              <a:t>Salaries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Knowing how you stack up compared to competition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Are you charging appropriately?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Can you do the work more cheaply than an outside company?</a:t>
            </a:r>
          </a:p>
        </p:txBody>
      </p:sp>
    </p:spTree>
    <p:extLst>
      <p:ext uri="{BB962C8B-B14F-4D97-AF65-F5344CB8AC3E}">
        <p14:creationId xmlns:p14="http://schemas.microsoft.com/office/powerpoint/2010/main" val="228340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1.staticflickr.com/5/4136/4790318321_60bf5cd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03" y="1444542"/>
            <a:ext cx="5207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96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Partner With The People Who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9" y="1301703"/>
            <a:ext cx="11726237" cy="392344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 lvl="3">
              <a:defRPr/>
            </a:pPr>
            <a:r>
              <a:rPr lang="en-US" sz="7933" dirty="0">
                <a:ea typeface="ＭＳ Ｐゴシック" charset="0"/>
              </a:rPr>
              <a:t>Procurement</a:t>
            </a:r>
          </a:p>
          <a:p>
            <a:pPr lvl="3">
              <a:defRPr/>
            </a:pPr>
            <a:r>
              <a:rPr lang="en-US" sz="7933" dirty="0">
                <a:ea typeface="ＭＳ Ｐゴシック" charset="0"/>
              </a:rPr>
              <a:t>Student organizations</a:t>
            </a:r>
          </a:p>
          <a:p>
            <a:pPr lvl="3">
              <a:defRPr/>
            </a:pPr>
            <a:r>
              <a:rPr lang="en-US" sz="7933" dirty="0">
                <a:ea typeface="ＭＳ Ｐゴシック" charset="0"/>
              </a:rPr>
              <a:t>Finance</a:t>
            </a:r>
          </a:p>
          <a:p>
            <a:pPr lvl="3">
              <a:defRPr/>
            </a:pPr>
            <a:r>
              <a:rPr lang="en-US" sz="7933" dirty="0">
                <a:ea typeface="ＭＳ Ｐゴシック" charset="0"/>
              </a:rPr>
              <a:t>Facilities</a:t>
            </a:r>
          </a:p>
          <a:p>
            <a:pPr lvl="3">
              <a:defRPr/>
            </a:pPr>
            <a:r>
              <a:rPr lang="en-US" sz="7933" dirty="0">
                <a:ea typeface="ＭＳ Ｐゴシック" charset="0"/>
              </a:rPr>
              <a:t>The President/Dean</a:t>
            </a:r>
          </a:p>
          <a:p>
            <a:pPr lvl="3">
              <a:defRPr/>
            </a:pPr>
            <a:r>
              <a:rPr lang="en-US" sz="7933" dirty="0">
                <a:ea typeface="ＭＳ Ｐゴシック" charset="0"/>
              </a:rPr>
              <a:t>Peers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9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2882" y="172737"/>
            <a:ext cx="11726237" cy="978808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Keeping Costs Down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32882" y="1930191"/>
            <a:ext cx="11726237" cy="43367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7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Eliminate duplication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Manage the workload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Volumes vs. hours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Curtail non-preferential mail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OT – Is it really needed?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Eliminate Saturdays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Offer options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Delivery fleet management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Foot vs. vehicle transport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/>
              <a:t>Vehicle types</a:t>
            </a:r>
          </a:p>
        </p:txBody>
      </p:sp>
      <p:pic>
        <p:nvPicPr>
          <p:cNvPr id="3074" name="Picture 2" descr="Image result for co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21" y="1478604"/>
            <a:ext cx="6011694" cy="36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1447" y="5342877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sz="800" dirty="0"/>
              <a:t>www.recruiteze.com/wp-content/uploads/2017/01/bigstock-Costs-Money-Finance-Investment-119295518-300x246.jpg</a:t>
            </a:r>
          </a:p>
        </p:txBody>
      </p:sp>
    </p:spTree>
    <p:extLst>
      <p:ext uri="{BB962C8B-B14F-4D97-AF65-F5344CB8AC3E}">
        <p14:creationId xmlns:p14="http://schemas.microsoft.com/office/powerpoint/2010/main" val="397658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Add Value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en-US" altLang="en-US" sz="2700" dirty="0"/>
          </a:p>
          <a:p>
            <a:pPr>
              <a:lnSpc>
                <a:spcPct val="80000"/>
              </a:lnSpc>
              <a:defRPr/>
            </a:pPr>
            <a:r>
              <a:rPr lang="en-US" altLang="en-US" sz="2700" dirty="0"/>
              <a:t>What Can You Offer?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7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Knowledge!!!!!!! 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Educational seminars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In office training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Direct outreach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Get out and visit! 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700" dirty="0"/>
              <a:t>Is service Ok?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700" dirty="0"/>
              <a:t>What do they need?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More with less…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The value of keeping work </a:t>
            </a:r>
            <a:r>
              <a:rPr lang="ja-JP" altLang="en-US" dirty="0"/>
              <a:t>“</a:t>
            </a:r>
            <a:r>
              <a:rPr lang="en-US" altLang="ja-JP" dirty="0"/>
              <a:t>in-house</a:t>
            </a:r>
            <a:r>
              <a:rPr lang="ja-JP" altLang="en-US" dirty="0"/>
              <a:t>”</a:t>
            </a:r>
            <a:r>
              <a:rPr lang="en-US" altLang="ja-JP" dirty="0"/>
              <a:t>  </a:t>
            </a:r>
            <a:endParaRPr lang="en-US" altLang="en-US" dirty="0"/>
          </a:p>
        </p:txBody>
      </p:sp>
      <p:pic>
        <p:nvPicPr>
          <p:cNvPr id="4098" name="Picture 2" descr="Image result for 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8" y="2052918"/>
            <a:ext cx="5303520" cy="31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3407" y="54819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  https://</a:t>
            </a:r>
            <a:r>
              <a:rPr lang="en-US" sz="800" dirty="0"/>
              <a:t>www.cbs.dk/files/cbs.dk/styles/cbs_content/public/value_price_0.jpg?itok=auN7y3LN</a:t>
            </a:r>
          </a:p>
        </p:txBody>
      </p:sp>
    </p:spTree>
    <p:extLst>
      <p:ext uri="{BB962C8B-B14F-4D97-AF65-F5344CB8AC3E}">
        <p14:creationId xmlns:p14="http://schemas.microsoft.com/office/powerpoint/2010/main" val="338663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Make Your Mail Center The “Go To”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69166" y="2013504"/>
            <a:ext cx="8229600" cy="4045273"/>
          </a:xfrm>
        </p:spPr>
        <p:txBody>
          <a:bodyPr>
            <a:normAutofit lnSpcReduction="10000"/>
          </a:bodyPr>
          <a:lstStyle/>
          <a:p>
            <a:endParaRPr lang="en-US" altLang="en-US" dirty="0"/>
          </a:p>
          <a:p>
            <a:r>
              <a:rPr lang="en-US" altLang="en-US" sz="2400" dirty="0"/>
              <a:t>It’</a:t>
            </a:r>
            <a:r>
              <a:rPr lang="en-US" altLang="ja-JP" sz="2400" dirty="0"/>
              <a:t>s ok if you can’t do it all!  But, make your center the first place they think of!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First right of refusal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Expert knowledge of who can do the job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400" b="1" dirty="0"/>
              <a:t>Customers remember good service</a:t>
            </a:r>
            <a:r>
              <a:rPr lang="en-US" altLang="en-US" sz="2400" dirty="0"/>
              <a:t>, even if it is a referral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/>
              <a:t>Track the work you turn down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400" dirty="0"/>
              <a:t>Might turn into a future business opportunity!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43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526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Seize Every Opportunity For New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6" y="2468880"/>
            <a:ext cx="4073235" cy="400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770" y="1924399"/>
            <a:ext cx="4239491" cy="4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90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Leverage Technology and Resources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4788" y="2087399"/>
            <a:ext cx="11726237" cy="344993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altLang="en-US" dirty="0"/>
          </a:p>
          <a:p>
            <a:pPr lvl="2">
              <a:defRPr/>
            </a:pPr>
            <a:r>
              <a:rPr lang="en-US" altLang="en-US" sz="2800" dirty="0"/>
              <a:t>Get maximum value from your vendors</a:t>
            </a:r>
          </a:p>
          <a:p>
            <a:pPr marL="800100" lvl="2" indent="0">
              <a:buNone/>
              <a:defRPr/>
            </a:pPr>
            <a:endParaRPr lang="en-US" altLang="en-US" sz="2800" dirty="0"/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altLang="en-US" sz="2800" dirty="0"/>
              <a:t>Are you getting what you are paying for?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altLang="en-US" sz="2800" dirty="0"/>
              <a:t>Use your vendors as resources! 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altLang="en-US" sz="2800" dirty="0"/>
              <a:t>Mail Center design 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altLang="en-US" sz="2800" dirty="0"/>
              <a:t>Help with product selection</a:t>
            </a:r>
          </a:p>
          <a:p>
            <a:pPr lvl="4"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Multiple uses?  </a:t>
            </a:r>
          </a:p>
          <a:p>
            <a:pPr marL="685783" lvl="2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28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Leverage Technology and Resources </a:t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32882" y="1585879"/>
            <a:ext cx="11726237" cy="4128285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3200" dirty="0"/>
              <a:t>Bring in your experts (on campus resources)</a:t>
            </a:r>
          </a:p>
          <a:p>
            <a:pPr marL="914388" lvl="1" indent="-457200"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Campus IT</a:t>
            </a:r>
          </a:p>
          <a:p>
            <a:pPr marL="914388" lvl="1" indent="-457200"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Procurement</a:t>
            </a:r>
          </a:p>
          <a:p>
            <a:pPr marL="914388" lvl="1" indent="-457200"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HR </a:t>
            </a:r>
          </a:p>
          <a:p>
            <a:pPr marL="685783" lvl="2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608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s560\Pictures\2016-03-09 3.9.16\3.9.16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56" y="1553722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82" y="1448374"/>
            <a:ext cx="11726237" cy="4265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55" y="233787"/>
            <a:ext cx="8580864" cy="52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0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 mailrooms</a:t>
            </a:r>
          </a:p>
          <a:p>
            <a:r>
              <a:rPr lang="en-US" altLang="en-US" dirty="0"/>
              <a:t>High density mail systems</a:t>
            </a:r>
          </a:p>
          <a:p>
            <a:r>
              <a:rPr lang="en-US" dirty="0"/>
              <a:t>Parcel lockers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1" y="243189"/>
            <a:ext cx="3291840" cy="63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700" y="1011085"/>
            <a:ext cx="8302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">
              <a:defRPr/>
            </a:pPr>
            <a:r>
              <a:rPr lang="en-US" sz="4000" dirty="0">
                <a:cs typeface="Arial" charset="0"/>
              </a:rPr>
              <a:t>In this session w</a:t>
            </a:r>
            <a:r>
              <a:rPr lang="en-US" altLang="en-US" sz="4000" dirty="0"/>
              <a:t>e will focus on tips and ways to:</a:t>
            </a:r>
          </a:p>
          <a:p>
            <a:pPr marL="1028674" lvl="1" indent="-571486">
              <a:buFont typeface="Arial" panose="020B0604020202020204" pitchFamily="34" charset="0"/>
              <a:buChar char="•"/>
              <a:defRPr/>
            </a:pPr>
            <a:r>
              <a:rPr lang="en-US" altLang="en-US" sz="4000" dirty="0"/>
              <a:t>Add </a:t>
            </a:r>
            <a:r>
              <a:rPr lang="en-US" altLang="en-US" sz="4000" b="1" dirty="0"/>
              <a:t>value</a:t>
            </a:r>
            <a:r>
              <a:rPr lang="en-US" altLang="en-US" sz="4000" dirty="0"/>
              <a:t> to your operation</a:t>
            </a:r>
          </a:p>
          <a:p>
            <a:pPr marL="1028674" lvl="1" indent="-571486">
              <a:buFont typeface="Arial" panose="020B0604020202020204" pitchFamily="34" charset="0"/>
              <a:buChar char="•"/>
              <a:defRPr/>
            </a:pPr>
            <a:r>
              <a:rPr lang="en-US" altLang="en-US" sz="4000" dirty="0"/>
              <a:t>Increase </a:t>
            </a:r>
            <a:r>
              <a:rPr lang="en-US" altLang="en-US" sz="4000" b="1" dirty="0"/>
              <a:t>worth</a:t>
            </a:r>
            <a:r>
              <a:rPr lang="en-US" altLang="en-US" sz="4000" dirty="0"/>
              <a:t>/impression of your group</a:t>
            </a:r>
          </a:p>
          <a:p>
            <a:pPr marL="1028674" lvl="1" indent="-571486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/>
              <a:t>Build</a:t>
            </a:r>
            <a:r>
              <a:rPr lang="en-US" altLang="en-US" sz="4000" dirty="0"/>
              <a:t> your mail center’s brand</a:t>
            </a:r>
          </a:p>
        </p:txBody>
      </p:sp>
    </p:spTree>
    <p:extLst>
      <p:ext uri="{BB962C8B-B14F-4D97-AF65-F5344CB8AC3E}">
        <p14:creationId xmlns:p14="http://schemas.microsoft.com/office/powerpoint/2010/main" val="40785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053" y="1420887"/>
            <a:ext cx="5608320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0980" y="1420887"/>
            <a:ext cx="56083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Website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056" y="1598665"/>
            <a:ext cx="47188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7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Website?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</a:t>
            </a:r>
            <a:r>
              <a:rPr lang="en-US" u="sng" dirty="0"/>
              <a:t>constantly</a:t>
            </a:r>
            <a:r>
              <a:rPr lang="en-US" dirty="0"/>
              <a:t> and </a:t>
            </a:r>
            <a:r>
              <a:rPr lang="en-US" u="sng" dirty="0"/>
              <a:t>consistently</a:t>
            </a:r>
          </a:p>
          <a:p>
            <a:r>
              <a:rPr lang="en-US" dirty="0"/>
              <a:t>Make sure information customers want is easy to find-intuitive </a:t>
            </a:r>
          </a:p>
          <a:p>
            <a:r>
              <a:rPr lang="en-US" dirty="0"/>
              <a:t>Easy to navigate</a:t>
            </a:r>
          </a:p>
          <a:p>
            <a:r>
              <a:rPr lang="en-US" dirty="0"/>
              <a:t>Highlight “opportunities”</a:t>
            </a:r>
          </a:p>
          <a:p>
            <a:r>
              <a:rPr lang="en-US" dirty="0"/>
              <a:t>Use as a marketing tool </a:t>
            </a:r>
          </a:p>
          <a:p>
            <a:r>
              <a:rPr lang="en-US" dirty="0"/>
              <a:t>Use pictures (of your staff!)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keep outdated information posted</a:t>
            </a:r>
          </a:p>
          <a:p>
            <a:r>
              <a:rPr lang="en-US" dirty="0"/>
              <a:t>Google analytics- use them</a:t>
            </a:r>
          </a:p>
          <a:p>
            <a:r>
              <a:rPr lang="en-US" dirty="0"/>
              <a:t>Don’t use auto-play videos</a:t>
            </a:r>
          </a:p>
          <a:p>
            <a:r>
              <a:rPr lang="en-US" dirty="0"/>
              <a:t>Make sure links are updated</a:t>
            </a:r>
          </a:p>
          <a:p>
            <a:r>
              <a:rPr lang="en-US" dirty="0"/>
              <a:t>Make sure updates can be done easily by staff</a:t>
            </a:r>
          </a:p>
          <a:p>
            <a:r>
              <a:rPr lang="en-US" dirty="0"/>
              <a:t>Don’t overload with text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50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  <a:t>Marketing Ideas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55643" y="1945532"/>
            <a:ext cx="8229600" cy="3956895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Giveaways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They don’t</a:t>
            </a:r>
            <a:r>
              <a:rPr lang="en-US" altLang="ja-JP" dirty="0"/>
              <a:t> have to be expensive!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Put your logo/branding out there!</a:t>
            </a:r>
          </a:p>
          <a:p>
            <a:pPr lvl="1"/>
            <a:r>
              <a:rPr lang="en-US" altLang="en-US" dirty="0"/>
              <a:t>Word of mouth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Staff!   </a:t>
            </a:r>
          </a:p>
          <a:p>
            <a:pPr lvl="1"/>
            <a:r>
              <a:rPr lang="en-US" altLang="en-US" dirty="0"/>
              <a:t>Advertise in areas on Campus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Student centers           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dirty="0"/>
              <a:t>Transportation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04" y="3608961"/>
            <a:ext cx="4357992" cy="26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3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02" y="291830"/>
            <a:ext cx="3805471" cy="612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62" y="1526270"/>
            <a:ext cx="25587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51104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45" y="172528"/>
            <a:ext cx="3566160" cy="4754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43" y="3608429"/>
            <a:ext cx="276352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28601"/>
            <a:ext cx="44648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98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46138"/>
            <a:ext cx="75184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400" i="1" dirty="0">
                <a:ea typeface="ＭＳ Ｐゴシック" charset="0"/>
              </a:rPr>
              <a:t>What We did at Harvard: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Library Courier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Specialized Courier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Storage for Events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Records Management 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Office Moves/equipment moves 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Online Tracking System/on-demand courier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Mail Count </a:t>
            </a:r>
          </a:p>
          <a:p>
            <a:pPr lvl="2">
              <a:defRPr/>
            </a:pPr>
            <a:r>
              <a:rPr lang="en-US" sz="2000" b="1" dirty="0">
                <a:ea typeface="ＭＳ Ｐゴシック" charset="0"/>
              </a:rPr>
              <a:t>Printing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23" y="2010383"/>
            <a:ext cx="3108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434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586663" cy="4525963"/>
          </a:xfrm>
        </p:spPr>
        <p:txBody>
          <a:bodyPr>
            <a:normAutofit/>
          </a:bodyPr>
          <a:lstStyle/>
          <a:p>
            <a:endParaRPr lang="en-US" altLang="en-US"/>
          </a:p>
          <a:p>
            <a:endParaRPr lang="en-US" altLang="en-US">
              <a:latin typeface="Arial Bold" panose="020B0704020202020204" pitchFamily="34" charset="0"/>
            </a:endParaRPr>
          </a:p>
          <a:p>
            <a:r>
              <a:rPr lang="en-US" altLang="en-US">
                <a:latin typeface="Arial Bold" panose="020B0704020202020204" pitchFamily="34" charset="0"/>
              </a:rPr>
              <a:t>Budget help/physical space allocation</a:t>
            </a:r>
          </a:p>
          <a:p>
            <a:r>
              <a:rPr lang="en-US" altLang="en-US">
                <a:latin typeface="Arial Bold" panose="020B0704020202020204" pitchFamily="34" charset="0"/>
              </a:rPr>
              <a:t>Pick-ups for a fee</a:t>
            </a:r>
          </a:p>
          <a:p>
            <a:r>
              <a:rPr lang="en-US" altLang="en-US">
                <a:latin typeface="Arial Bold" panose="020B0704020202020204" pitchFamily="34" charset="0"/>
              </a:rPr>
              <a:t>Lab couriers </a:t>
            </a:r>
          </a:p>
          <a:p>
            <a:r>
              <a:rPr lang="en-US" altLang="en-US">
                <a:latin typeface="Arial Bold" panose="020B0704020202020204" pitchFamily="34" charset="0"/>
              </a:rPr>
              <a:t>High priority placards</a:t>
            </a:r>
          </a:p>
          <a:p>
            <a:r>
              <a:rPr lang="en-US" altLang="en-US">
                <a:latin typeface="Arial Bold" panose="020B0704020202020204" pitchFamily="34" charset="0"/>
              </a:rPr>
              <a:t>“HIPPA Lady” </a:t>
            </a:r>
          </a:p>
          <a:p>
            <a:r>
              <a:rPr lang="en-US" altLang="en-US">
                <a:latin typeface="Arial Bold" panose="020B0704020202020204" pitchFamily="34" charset="0"/>
              </a:rPr>
              <a:t>Pharmacies  </a:t>
            </a:r>
          </a:p>
          <a:p>
            <a:r>
              <a:rPr lang="en-US" altLang="en-US">
                <a:latin typeface="Arial Bold" panose="020B0704020202020204" pitchFamily="34" charset="0"/>
              </a:rPr>
              <a:t>Notary Services                  </a:t>
            </a:r>
            <a:r>
              <a:rPr lang="en-US" altLang="en-US"/>
              <a:t>   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1"/>
            <a:ext cx="3436939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5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1410511" y="1512651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 algn="ctr">
              <a:buNone/>
              <a:defRPr/>
            </a:pPr>
            <a:r>
              <a:rPr lang="en-US" altLang="en-US" dirty="0"/>
              <a:t>        </a:t>
            </a:r>
            <a:r>
              <a:rPr lang="en-US" alt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130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1926076" y="1828800"/>
            <a:ext cx="8229600" cy="3673779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ja-JP" altLang="en-US" sz="5400" dirty="0"/>
              <a:t>“</a:t>
            </a:r>
            <a:r>
              <a:rPr lang="en-US" altLang="ja-JP" sz="5400" dirty="0"/>
              <a:t>How do we make </a:t>
            </a:r>
            <a:r>
              <a:rPr lang="ja-JP" altLang="en-US" sz="5400" b="1" dirty="0"/>
              <a:t>‘</a:t>
            </a:r>
            <a:r>
              <a:rPr lang="en-US" altLang="ja-JP" sz="5400" b="1" dirty="0"/>
              <a:t>them</a:t>
            </a:r>
            <a:r>
              <a:rPr lang="ja-JP" altLang="en-US" sz="5400" b="1" dirty="0"/>
              <a:t>’</a:t>
            </a:r>
            <a:r>
              <a:rPr lang="en-US" altLang="ja-JP" sz="5400" b="1" dirty="0"/>
              <a:t> </a:t>
            </a:r>
            <a:r>
              <a:rPr lang="en-US" altLang="ja-JP" sz="5400" dirty="0"/>
              <a:t>know that we are worth more?</a:t>
            </a:r>
            <a:r>
              <a:rPr lang="ja-JP" altLang="en-US" sz="5400" dirty="0"/>
              <a:t>”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31720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27126" y="348489"/>
            <a:ext cx="3120376" cy="58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281488"/>
          </a:xfrm>
        </p:spPr>
        <p:txBody>
          <a:bodyPr/>
          <a:lstStyle/>
          <a:p>
            <a:pPr marL="173034" indent="-173034">
              <a:buNone/>
            </a:pPr>
            <a:endParaRPr lang="en-US" altLang="en-US" sz="4000"/>
          </a:p>
          <a:p>
            <a:pPr marL="173034" indent="-173034">
              <a:buNone/>
            </a:pPr>
            <a:endParaRPr lang="en-US" altLang="en-US" sz="400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1524001"/>
            <a:ext cx="722312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9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1721795" y="1555345"/>
            <a:ext cx="8229600" cy="4549775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ja-JP" altLang="en-US" sz="7200" dirty="0"/>
              <a:t>“</a:t>
            </a:r>
            <a:r>
              <a:rPr lang="en-US" altLang="ja-JP" sz="7200" dirty="0"/>
              <a:t>It’s Complicated…</a:t>
            </a:r>
            <a:r>
              <a:rPr lang="ja-JP" altLang="en-US" sz="7200" dirty="0"/>
              <a:t>”</a:t>
            </a:r>
            <a:endParaRPr lang="en-US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62226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2882" y="209404"/>
            <a:ext cx="11726237" cy="97880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5300" dirty="0">
                <a:latin typeface="Arial" panose="020B0604020202020204" pitchFamily="34" charset="0"/>
                <a:cs typeface="Arial" panose="020B0604020202020204" pitchFamily="34" charset="0"/>
              </a:rPr>
              <a:t>Be Experts!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32882" y="1188212"/>
            <a:ext cx="11726237" cy="381661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Stay on top of changes in the industry</a:t>
            </a:r>
          </a:p>
          <a:p>
            <a:pPr lvl="1">
              <a:defRPr/>
            </a:pPr>
            <a:r>
              <a:rPr lang="en-US" altLang="en-US" dirty="0"/>
              <a:t>Make sure you (and your staff)know what you’</a:t>
            </a:r>
            <a:r>
              <a:rPr lang="en-US" altLang="ja-JP" dirty="0"/>
              <a:t>re talking about</a:t>
            </a:r>
          </a:p>
          <a:p>
            <a:pPr lvl="1">
              <a:defRPr/>
            </a:pPr>
            <a:r>
              <a:rPr lang="en-US" altLang="en-US" dirty="0"/>
              <a:t>Look it up!  Research!  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USPS.com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Postal Explorer (pe.usps.gov)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 err="1"/>
              <a:t>PostalPro</a:t>
            </a:r>
            <a:endParaRPr lang="en-US" altLang="en-US" dirty="0"/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DMM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Notice 123</a:t>
            </a:r>
          </a:p>
          <a:p>
            <a:pPr marL="800091" lvl="1">
              <a:defRPr/>
            </a:pPr>
            <a:r>
              <a:rPr lang="en-US" altLang="en-US" dirty="0"/>
              <a:t>Education</a:t>
            </a:r>
          </a:p>
          <a:p>
            <a:pPr marL="342891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1028" name="Picture 4" descr="Image result for postal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44" y="3264271"/>
            <a:ext cx="625582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9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Join Groups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MSMA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PCC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NACUMS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Regional C&amp;U Associations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b="1" dirty="0">
                <a:ea typeface="ＭＳ Ｐゴシック" charset="0"/>
              </a:rPr>
              <a:t>Take advantage of what membership offers!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050" name="Picture 2" descr="Image result for greater boston p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67" y="297076"/>
            <a:ext cx="30861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s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28" y="1706405"/>
            <a:ext cx="61180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acu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05" y="37539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6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Power of Certifications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97050" y="1292535"/>
            <a:ext cx="11726237" cy="34041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  <a:p>
            <a:pPr lvl="2">
              <a:defRPr/>
            </a:pPr>
            <a:r>
              <a:rPr lang="en-US" altLang="en-US" dirty="0"/>
              <a:t>Proof of Expertise</a:t>
            </a:r>
          </a:p>
          <a:p>
            <a:pPr lvl="2">
              <a:defRPr/>
            </a:pPr>
            <a:r>
              <a:rPr lang="en-US" altLang="en-US" dirty="0"/>
              <a:t>Credentials that make you stand out</a:t>
            </a:r>
          </a:p>
          <a:p>
            <a:pPr lvl="2">
              <a:defRPr/>
            </a:pPr>
            <a:r>
              <a:rPr lang="en-US" altLang="en-US" dirty="0"/>
              <a:t>Can be added to job descriptions</a:t>
            </a:r>
          </a:p>
          <a:p>
            <a:pPr lvl="2">
              <a:defRPr/>
            </a:pPr>
            <a:r>
              <a:rPr lang="en-US" altLang="en-US" dirty="0"/>
              <a:t>Resume builders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Certifications travel 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4181" y="1639145"/>
            <a:ext cx="385361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5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 Your Business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31991" y="1206547"/>
            <a:ext cx="8229600" cy="4525963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Who are your customers?</a:t>
            </a:r>
          </a:p>
          <a:p>
            <a:pPr lvl="1">
              <a:defRPr/>
            </a:pPr>
            <a:r>
              <a:rPr lang="en-US" altLang="en-US" dirty="0"/>
              <a:t>What areas do you and your staff </a:t>
            </a:r>
            <a:r>
              <a:rPr lang="en-US" altLang="en-US" b="1" dirty="0"/>
              <a:t>need </a:t>
            </a:r>
            <a:r>
              <a:rPr lang="en-US" altLang="en-US" dirty="0"/>
              <a:t>expertise in?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International Mail?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Hazardous Materials?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All Shipping Options- - -FEDEX-UPS-DHL 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Other distribution areas and opportunities on your campus?</a:t>
            </a:r>
          </a:p>
          <a:p>
            <a:pPr lvl="1">
              <a:defRPr/>
            </a:pPr>
            <a:r>
              <a:rPr lang="en-US" altLang="en-US" dirty="0"/>
              <a:t>What adds value—even if it’s not a revenue source? </a:t>
            </a:r>
          </a:p>
          <a:p>
            <a:pPr lvl="1">
              <a:defRPr/>
            </a:pPr>
            <a:r>
              <a:rPr lang="en-US" altLang="en-US" dirty="0"/>
              <a:t>Know your business before someone else does (or thinks they do!)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714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1124</TotalTime>
  <Words>1429</Words>
  <Application>Microsoft Office PowerPoint</Application>
  <PresentationFormat>Widescreen</PresentationFormat>
  <Paragraphs>276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メイリオ</vt:lpstr>
      <vt:lpstr>MS PGothic</vt:lpstr>
      <vt:lpstr>MS PGothic</vt:lpstr>
      <vt:lpstr>Arial</vt:lpstr>
      <vt:lpstr>Arial Bold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Be Experts! </vt:lpstr>
      <vt:lpstr> Join Groups </vt:lpstr>
      <vt:lpstr>The Power of Certifications   </vt:lpstr>
      <vt:lpstr>Know Your Business  </vt:lpstr>
      <vt:lpstr> Evaluate Resources and Workload    </vt:lpstr>
      <vt:lpstr> Analyze Mail Flows  </vt:lpstr>
      <vt:lpstr> Find Weaknesses</vt:lpstr>
      <vt:lpstr>PowerPoint Presentation</vt:lpstr>
      <vt:lpstr>PowerPoint Presentation</vt:lpstr>
      <vt:lpstr> Empower Staff  </vt:lpstr>
      <vt:lpstr> Chase Complaints </vt:lpstr>
      <vt:lpstr>Employee Appearance  </vt:lpstr>
      <vt:lpstr> Track KPI’s </vt:lpstr>
      <vt:lpstr> Outsource the Outsourcers !    </vt:lpstr>
      <vt:lpstr> Partner With The People Who Matter</vt:lpstr>
      <vt:lpstr>  Keeping Costs Down  </vt:lpstr>
      <vt:lpstr> Add Value </vt:lpstr>
      <vt:lpstr> Make Your Mail Center The “Go To”  </vt:lpstr>
      <vt:lpstr>Seize Every Opportunity For New Business</vt:lpstr>
      <vt:lpstr> Leverage Technology and Resources  </vt:lpstr>
      <vt:lpstr> Leverage Technology and Resources  </vt:lpstr>
      <vt:lpstr>New Technology</vt:lpstr>
      <vt:lpstr>PowerPoint Presentation</vt:lpstr>
      <vt:lpstr>New Technology </vt:lpstr>
      <vt:lpstr>PowerPoint Presentation</vt:lpstr>
      <vt:lpstr>Your Website</vt:lpstr>
      <vt:lpstr>What Makes a Good Website? </vt:lpstr>
      <vt:lpstr>  Marketing Ideas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Shortell, Betsy</dc:creator>
  <cp:lastModifiedBy>Christopher Taylor</cp:lastModifiedBy>
  <cp:revision>14</cp:revision>
  <cp:lastPrinted>2019-04-04T11:54:54Z</cp:lastPrinted>
  <dcterms:created xsi:type="dcterms:W3CDTF">2019-04-03T11:05:58Z</dcterms:created>
  <dcterms:modified xsi:type="dcterms:W3CDTF">2019-04-16T20:21:26Z</dcterms:modified>
</cp:coreProperties>
</file>